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59" r:id="rId6"/>
    <p:sldId id="273" r:id="rId7"/>
    <p:sldId id="263" r:id="rId8"/>
    <p:sldId id="270" r:id="rId9"/>
    <p:sldId id="279" r:id="rId10"/>
    <p:sldId id="264" r:id="rId11"/>
    <p:sldId id="265" r:id="rId12"/>
    <p:sldId id="276" r:id="rId13"/>
    <p:sldId id="274" r:id="rId14"/>
    <p:sldId id="275" r:id="rId15"/>
    <p:sldId id="278" r:id="rId16"/>
    <p:sldId id="277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43" autoAdjust="0"/>
  </p:normalViewPr>
  <p:slideViewPr>
    <p:cSldViewPr>
      <p:cViewPr varScale="1">
        <p:scale>
          <a:sx n="104" d="100"/>
          <a:sy n="104" d="100"/>
        </p:scale>
        <p:origin x="30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50B1F-7065-435A-AF14-4466CC618C0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CFC2-7CAA-49E4-B6A2-D5D1D3EC2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1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CFC2-7CAA-49E4-B6A2-D5D1D3EC22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8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Grading</a:t>
            </a:r>
            <a:r>
              <a:rPr lang="en-US" baseline="0" dirty="0"/>
              <a:t> not our business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CFC2-7CAA-49E4-B6A2-D5D1D3EC22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06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Aacu</a:t>
            </a:r>
            <a:r>
              <a:rPr lang="en-US" dirty="0"/>
              <a:t> examples()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CFC2-7CAA-49E4-B6A2-D5D1D3EC22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3CFC2-7CAA-49E4-B6A2-D5D1D3EC22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6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8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208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92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62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23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2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9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8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6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0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1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B707AB-A004-451D-AD3F-92385B3A5EEB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7721B-9D61-4888-BF30-6CFF975BB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02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286000"/>
            <a:ext cx="82296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Office</a:t>
            </a:r>
            <a:br>
              <a:rPr lang="en-US" dirty="0"/>
            </a:br>
            <a:r>
              <a:rPr lang="en-US" dirty="0"/>
              <a:t> Of</a:t>
            </a:r>
            <a:br>
              <a:rPr lang="en-US" dirty="0"/>
            </a:br>
            <a:r>
              <a:rPr lang="en-US" dirty="0"/>
              <a:t>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4800600"/>
            <a:ext cx="6620968" cy="861420"/>
          </a:xfrm>
        </p:spPr>
        <p:txBody>
          <a:bodyPr/>
          <a:lstStyle/>
          <a:p>
            <a:r>
              <a:rPr lang="en-US" dirty="0"/>
              <a:t>Arthur Thomas and </a:t>
            </a:r>
            <a:r>
              <a:rPr lang="en-US" dirty="0" err="1"/>
              <a:t>steve</a:t>
            </a:r>
            <a:r>
              <a:rPr lang="en-US" dirty="0"/>
              <a:t> </a:t>
            </a:r>
            <a:r>
              <a:rPr lang="en-US" dirty="0" err="1"/>
              <a:t>lochmann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772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LiveText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443" y="1524000"/>
            <a:ext cx="8229600" cy="46021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Assessment Management System</a:t>
            </a:r>
          </a:p>
          <a:p>
            <a:r>
              <a:rPr lang="en-US" dirty="0"/>
              <a:t>Repository of key assessments</a:t>
            </a:r>
          </a:p>
          <a:p>
            <a:r>
              <a:rPr lang="en-US" dirty="0"/>
              <a:t>Archives Artifacts</a:t>
            </a:r>
          </a:p>
          <a:p>
            <a:r>
              <a:rPr lang="en-US" dirty="0"/>
              <a:t>Accredited/licensed/state certified academic units to fulfill their assessment requirements</a:t>
            </a:r>
          </a:p>
          <a:p>
            <a:r>
              <a:rPr lang="en-US" dirty="0"/>
              <a:t>www.livetext.com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1" y="5289961"/>
            <a:ext cx="4641273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8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use </a:t>
            </a:r>
            <a:r>
              <a:rPr lang="en-US" dirty="0" err="1"/>
              <a:t>LiveText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436" y="1331260"/>
            <a:ext cx="6711655" cy="4195481"/>
          </a:xfrm>
        </p:spPr>
        <p:txBody>
          <a:bodyPr/>
          <a:lstStyle/>
          <a:p>
            <a:r>
              <a:rPr lang="en-US" dirty="0"/>
              <a:t>Instructors use LT to assess an assignment where students demonstrate skills relative to a SLO</a:t>
            </a:r>
          </a:p>
          <a:p>
            <a:endParaRPr lang="en-US" dirty="0"/>
          </a:p>
          <a:p>
            <a:r>
              <a:rPr lang="en-US" dirty="0"/>
              <a:t>Create reports and analyze data from the assessments</a:t>
            </a:r>
          </a:p>
          <a:p>
            <a:endParaRPr lang="en-US" dirty="0"/>
          </a:p>
          <a:p>
            <a:r>
              <a:rPr lang="en-US" dirty="0"/>
              <a:t>Reports sent to departments so that challenges can be addressed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6" name="Picture 4" descr="http://3.bp.blogspot.com/-3Zbe39QTA_c/VeCjrO32ayI/AAAAAAAABc8/Zc76uJGJ9yM/s1600/2034235c837a9ea3c9c6ce31cb924455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9"/>
          <a:stretch/>
        </p:blipFill>
        <p:spPr bwMode="auto">
          <a:xfrm>
            <a:off x="7620000" y="4351916"/>
            <a:ext cx="2579862" cy="234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1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use </a:t>
            </a:r>
            <a:r>
              <a:rPr lang="en-US" dirty="0" err="1"/>
              <a:t>LiveText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76627-8EF5-42AD-B78A-5C7D8A040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76" y="0"/>
            <a:ext cx="10787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use </a:t>
            </a:r>
            <a:r>
              <a:rPr lang="en-US" dirty="0" err="1"/>
              <a:t>LiveText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BF59E7-1611-444A-BEE5-C58CAA79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71" y="0"/>
            <a:ext cx="113302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00025-949C-4331-BD0F-DC01493BF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666"/>
            <a:ext cx="12192000" cy="44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6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E97DC-FAD7-4969-8508-513418256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843"/>
            <a:ext cx="12192000" cy="346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8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F1869C3-CB9E-4AB2-AF9E-C0502F745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" y="0"/>
            <a:ext cx="12101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6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 Training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LiveText</a:t>
            </a:r>
            <a:r>
              <a:rPr lang="en-US" dirty="0"/>
              <a:t> Training Sessions </a:t>
            </a:r>
          </a:p>
          <a:p>
            <a:pPr lvl="1"/>
            <a:r>
              <a:rPr lang="en-US" dirty="0"/>
              <a:t>Navigation</a:t>
            </a:r>
          </a:p>
          <a:p>
            <a:pPr lvl="1"/>
            <a:r>
              <a:rPr lang="en-US" dirty="0"/>
              <a:t>Edit of an Assignment</a:t>
            </a:r>
          </a:p>
          <a:p>
            <a:pPr lvl="1"/>
            <a:r>
              <a:rPr lang="en-US" dirty="0"/>
              <a:t>Rubric based Assessment of SLO</a:t>
            </a:r>
          </a:p>
        </p:txBody>
      </p:sp>
      <p:pic>
        <p:nvPicPr>
          <p:cNvPr id="5" name="Picture 2" descr="http://hr4free.com/sites/default/files/bigstock-Close-up-of-working-process-at-344930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38600"/>
            <a:ext cx="4454639" cy="261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240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Arthur Thomas, </a:t>
            </a:r>
            <a:r>
              <a:rPr lang="en-US" dirty="0" err="1"/>
              <a:t>LiveText</a:t>
            </a:r>
            <a:r>
              <a:rPr lang="en-US" dirty="0"/>
              <a:t> Administrator</a:t>
            </a:r>
            <a:br>
              <a:rPr lang="en-US" dirty="0"/>
            </a:br>
            <a:r>
              <a:rPr lang="en-US" dirty="0"/>
              <a:t>Office of Assessment</a:t>
            </a:r>
            <a:br>
              <a:rPr lang="en-US" dirty="0"/>
            </a:br>
            <a:r>
              <a:rPr lang="en-US" dirty="0"/>
              <a:t>thomasa@uapb.edu</a:t>
            </a:r>
            <a:br>
              <a:rPr lang="en-US" dirty="0"/>
            </a:br>
            <a:r>
              <a:rPr lang="en-US" dirty="0"/>
              <a:t>870-575-8173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Steve Lochmann, Director</a:t>
            </a:r>
            <a:br>
              <a:rPr lang="en-US" dirty="0"/>
            </a:br>
            <a:r>
              <a:rPr lang="en-US" dirty="0"/>
              <a:t>Office of Assessment</a:t>
            </a:r>
            <a:br>
              <a:rPr lang="en-US" dirty="0"/>
            </a:br>
            <a:r>
              <a:rPr lang="en-US" dirty="0"/>
              <a:t>assessment@uapb.edu</a:t>
            </a:r>
            <a:br>
              <a:rPr lang="en-US" dirty="0"/>
            </a:br>
            <a:r>
              <a:rPr lang="en-US" dirty="0"/>
              <a:t>870-575-8170</a:t>
            </a:r>
          </a:p>
        </p:txBody>
      </p:sp>
    </p:spTree>
    <p:extLst>
      <p:ext uri="{BB962C8B-B14F-4D97-AF65-F5344CB8AC3E}">
        <p14:creationId xmlns:p14="http://schemas.microsoft.com/office/powerpoint/2010/main" val="256318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0"/>
            <a:ext cx="7848600" cy="3581400"/>
          </a:xfrm>
        </p:spPr>
        <p:txBody>
          <a:bodyPr>
            <a:normAutofit/>
          </a:bodyPr>
          <a:lstStyle/>
          <a:p>
            <a:r>
              <a:rPr lang="en-US" dirty="0"/>
              <a:t>Assessment involves the use of student learning data to refine programs and improve outcomes.</a:t>
            </a:r>
          </a:p>
          <a:p>
            <a:endParaRPr lang="en-US" dirty="0"/>
          </a:p>
          <a:p>
            <a:r>
              <a:rPr lang="en-US" dirty="0"/>
              <a:t>Institutions and programs explicitly state student learning outcomes (SLOs).</a:t>
            </a:r>
          </a:p>
          <a:p>
            <a:endParaRPr lang="en-US" dirty="0"/>
          </a:p>
          <a:p>
            <a:r>
              <a:rPr lang="en-US" dirty="0"/>
              <a:t>Patterns of student learning are examined across courses and programs. This information is used to improve educational practices.</a:t>
            </a:r>
          </a:p>
        </p:txBody>
      </p:sp>
      <p:pic>
        <p:nvPicPr>
          <p:cNvPr id="1030" name="Picture 6" descr="https://allthingslearning.files.wordpress.com/2011/09/assessment-engine-cow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is NOT…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291" y="1676401"/>
            <a:ext cx="6711654" cy="4195481"/>
          </a:xfrm>
        </p:spPr>
        <p:txBody>
          <a:bodyPr/>
          <a:lstStyle/>
          <a:p>
            <a:r>
              <a:rPr lang="en-US" dirty="0"/>
              <a:t>Grading.  Grades alone are insufficient evidence of student learning..</a:t>
            </a:r>
          </a:p>
          <a:p>
            <a:endParaRPr lang="en-US" dirty="0"/>
          </a:p>
          <a:p>
            <a:r>
              <a:rPr lang="en-US" dirty="0"/>
              <a:t>Testing. Testing describes only one step in the assessment process, namely gathering and analyzing evidence of achievement of student learning outcomes.</a:t>
            </a:r>
          </a:p>
          <a:p>
            <a:endParaRPr lang="en-US" dirty="0"/>
          </a:p>
        </p:txBody>
      </p:sp>
      <p:pic>
        <p:nvPicPr>
          <p:cNvPr id="3076" name="Picture 4" descr="http://cloudinstitute.org/storage/picture3.png?__SQUARESPACE_CACHEVERSION=14586766615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38600"/>
            <a:ext cx="3295712" cy="273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884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 are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2436" y="1324495"/>
            <a:ext cx="6711654" cy="4195481"/>
          </a:xfrm>
        </p:spPr>
        <p:txBody>
          <a:bodyPr/>
          <a:lstStyle/>
          <a:p>
            <a:r>
              <a:rPr lang="en-US" dirty="0"/>
              <a:t>Not here to point fingers</a:t>
            </a:r>
          </a:p>
          <a:p>
            <a:endParaRPr lang="en-US" dirty="0"/>
          </a:p>
          <a:p>
            <a:r>
              <a:rPr lang="en-US" dirty="0"/>
              <a:t>Not controlling the way you run your class</a:t>
            </a:r>
          </a:p>
          <a:p>
            <a:endParaRPr lang="en-US" dirty="0"/>
          </a:p>
          <a:p>
            <a:r>
              <a:rPr lang="en-US" dirty="0"/>
              <a:t>We’re here for </a:t>
            </a:r>
            <a:r>
              <a:rPr lang="en-US" b="1" dirty="0"/>
              <a:t>CONTINUOUS</a:t>
            </a:r>
            <a:r>
              <a:rPr lang="en-US" dirty="0"/>
              <a:t> improvement of student learning.</a:t>
            </a:r>
          </a:p>
          <a:p>
            <a:endParaRPr lang="en-US" dirty="0"/>
          </a:p>
          <a:p>
            <a:r>
              <a:rPr lang="en-US" dirty="0"/>
              <a:t>Fulfill HLC Criteria 4</a:t>
            </a:r>
          </a:p>
          <a:p>
            <a:endParaRPr lang="en-US" dirty="0"/>
          </a:p>
        </p:txBody>
      </p:sp>
      <p:pic>
        <p:nvPicPr>
          <p:cNvPr id="4100" name="Picture 4" descr="http://www.pcrest2.com/LO/assessment/v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35765"/>
            <a:ext cx="4114800" cy="33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38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47801"/>
            <a:ext cx="7086600" cy="4191007"/>
          </a:xfrm>
        </p:spPr>
        <p:txBody>
          <a:bodyPr/>
          <a:lstStyle/>
          <a:p>
            <a:r>
              <a:rPr lang="en-US" dirty="0"/>
              <a:t>http://www.uapb.edu/administration/academic_affairs/assessment.aspx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6231" t="3116" r="3426" b="4361"/>
          <a:stretch/>
        </p:blipFill>
        <p:spPr bwMode="auto">
          <a:xfrm>
            <a:off x="2895600" y="2258162"/>
            <a:ext cx="662940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124200" y="4209651"/>
            <a:ext cx="381000" cy="2286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06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SLO’s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600201"/>
            <a:ext cx="6711654" cy="4195481"/>
          </a:xfrm>
        </p:spPr>
        <p:txBody>
          <a:bodyPr/>
          <a:lstStyle/>
          <a:p>
            <a:r>
              <a:rPr lang="en-US" dirty="0"/>
              <a:t>Reading</a:t>
            </a:r>
          </a:p>
          <a:p>
            <a:r>
              <a:rPr lang="en-US" dirty="0"/>
              <a:t>Written Communication </a:t>
            </a:r>
          </a:p>
          <a:p>
            <a:endParaRPr lang="en-US" dirty="0"/>
          </a:p>
          <a:p>
            <a:r>
              <a:rPr lang="en-US" dirty="0"/>
              <a:t>Oral Communication </a:t>
            </a:r>
          </a:p>
          <a:p>
            <a:r>
              <a:rPr lang="en-US" dirty="0"/>
              <a:t>Critical Thinking</a:t>
            </a:r>
          </a:p>
          <a:p>
            <a:endParaRPr lang="en-US" dirty="0"/>
          </a:p>
          <a:p>
            <a:r>
              <a:rPr lang="en-US" dirty="0"/>
              <a:t>Teamwork</a:t>
            </a:r>
          </a:p>
          <a:p>
            <a:r>
              <a:rPr lang="en-US" dirty="0"/>
              <a:t>Problem Solving</a:t>
            </a:r>
          </a:p>
          <a:p>
            <a:r>
              <a:rPr lang="en-US" dirty="0"/>
              <a:t>Foundations and Skills for Lifelong Learning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F8ABA0-C029-4BE9-B76B-E0A5CE81C743}"/>
              </a:ext>
            </a:extLst>
          </p:cNvPr>
          <p:cNvSpPr/>
          <p:nvPr/>
        </p:nvSpPr>
        <p:spPr>
          <a:xfrm>
            <a:off x="2286000" y="4038600"/>
            <a:ext cx="76962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2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Based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Assessment</a:t>
            </a:r>
          </a:p>
          <a:p>
            <a:pPr lvl="1"/>
            <a:r>
              <a:rPr lang="en-US" dirty="0"/>
              <a:t>Tangible Artifact</a:t>
            </a:r>
          </a:p>
          <a:p>
            <a:pPr lvl="1"/>
            <a:endParaRPr lang="en-US" dirty="0"/>
          </a:p>
          <a:p>
            <a:r>
              <a:rPr lang="en-US" dirty="0"/>
              <a:t>AAC&amp;U Value rubrics</a:t>
            </a:r>
          </a:p>
          <a:p>
            <a:pPr lvl="1"/>
            <a:r>
              <a:rPr lang="en-US" dirty="0"/>
              <a:t>University wide</a:t>
            </a:r>
          </a:p>
          <a:p>
            <a:pPr lvl="1"/>
            <a:r>
              <a:rPr lang="en-US" dirty="0"/>
              <a:t>School wide</a:t>
            </a:r>
          </a:p>
          <a:p>
            <a:pPr lvl="1"/>
            <a:endParaRPr lang="en-US" dirty="0"/>
          </a:p>
          <a:p>
            <a:r>
              <a:rPr lang="en-US" dirty="0"/>
              <a:t>Degree Program SLOs</a:t>
            </a:r>
          </a:p>
          <a:p>
            <a:pPr lvl="1"/>
            <a:endParaRPr lang="en-US" dirty="0"/>
          </a:p>
        </p:txBody>
      </p:sp>
      <p:pic>
        <p:nvPicPr>
          <p:cNvPr id="4" name="Picture 2" descr="http://assessment.uconn.edu/wp-content/uploads/sites/1804/2016/06/homepage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1"/>
            <a:ext cx="4451350" cy="26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6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F761F-FEC9-4E38-8890-FE127C7E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" y="1295400"/>
            <a:ext cx="12053695" cy="54116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AA38A9-9316-4422-9CD5-55FD3DD8753D}"/>
              </a:ext>
            </a:extLst>
          </p:cNvPr>
          <p:cNvSpPr/>
          <p:nvPr/>
        </p:nvSpPr>
        <p:spPr>
          <a:xfrm>
            <a:off x="69152" y="1295528"/>
            <a:ext cx="2445448" cy="54115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02D306-2763-4DB5-AA20-8CCFEDFA5985}"/>
              </a:ext>
            </a:extLst>
          </p:cNvPr>
          <p:cNvSpPr txBox="1">
            <a:spLocks/>
          </p:cNvSpPr>
          <p:nvPr/>
        </p:nvSpPr>
        <p:spPr>
          <a:xfrm>
            <a:off x="2008710" y="452718"/>
            <a:ext cx="705538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AAC&amp;U Teamwork Rubric</a:t>
            </a:r>
          </a:p>
        </p:txBody>
      </p:sp>
    </p:spTree>
    <p:extLst>
      <p:ext uri="{BB962C8B-B14F-4D97-AF65-F5344CB8AC3E}">
        <p14:creationId xmlns:p14="http://schemas.microsoft.com/office/powerpoint/2010/main" val="1094962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DF761F-FEC9-4E38-8890-FE127C7E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2" y="1295400"/>
            <a:ext cx="12053695" cy="54116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02D306-2763-4DB5-AA20-8CCFEDFA5985}"/>
              </a:ext>
            </a:extLst>
          </p:cNvPr>
          <p:cNvSpPr txBox="1">
            <a:spLocks/>
          </p:cNvSpPr>
          <p:nvPr/>
        </p:nvSpPr>
        <p:spPr>
          <a:xfrm>
            <a:off x="2008710" y="452718"/>
            <a:ext cx="7055380" cy="140053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AAC&amp;U Teamwork Rubric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421E3A-2AAD-43B3-9CC8-6A47F681AA7A}"/>
              </a:ext>
            </a:extLst>
          </p:cNvPr>
          <p:cNvSpPr/>
          <p:nvPr/>
        </p:nvSpPr>
        <p:spPr>
          <a:xfrm>
            <a:off x="76079" y="2953328"/>
            <a:ext cx="12046768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8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21715</TotalTime>
  <Words>266</Words>
  <Application>Microsoft Office PowerPoint</Application>
  <PresentationFormat>Widescreen</PresentationFormat>
  <Paragraphs>73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Office  Of Assessment</vt:lpstr>
      <vt:lpstr>What is Assessment</vt:lpstr>
      <vt:lpstr>Assessment is NOT…</vt:lpstr>
      <vt:lpstr>Why we are here</vt:lpstr>
      <vt:lpstr>Assessment Website</vt:lpstr>
      <vt:lpstr>Institutional SLO’s</vt:lpstr>
      <vt:lpstr>Rubric Based Assessment</vt:lpstr>
      <vt:lpstr>PowerPoint Presentation</vt:lpstr>
      <vt:lpstr>PowerPoint Presentation</vt:lpstr>
      <vt:lpstr>What is LiveText</vt:lpstr>
      <vt:lpstr>How we use LiveText</vt:lpstr>
      <vt:lpstr>How we use LiveText</vt:lpstr>
      <vt:lpstr>How we use LiveText</vt:lpstr>
      <vt:lpstr>PowerPoint Presentation</vt:lpstr>
      <vt:lpstr>PowerPoint Presentation</vt:lpstr>
      <vt:lpstr>PowerPoint Presentation</vt:lpstr>
      <vt:lpstr>LT Training Sessions</vt:lpstr>
      <vt:lpstr>Contact Us</vt:lpstr>
    </vt:vector>
  </TitlesOfParts>
  <Company>University of Arkansas at Pine Bluff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</dc:title>
  <dc:creator>UAPB-Partest</dc:creator>
  <cp:lastModifiedBy>Steve Lochmann</cp:lastModifiedBy>
  <cp:revision>81</cp:revision>
  <dcterms:created xsi:type="dcterms:W3CDTF">2016-08-15T14:59:45Z</dcterms:created>
  <dcterms:modified xsi:type="dcterms:W3CDTF">2020-10-13T15:49:18Z</dcterms:modified>
</cp:coreProperties>
</file>